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7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6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234" y="-69183"/>
            <a:ext cx="1753533" cy="1753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297439"/>
            <a:ext cx="2895600" cy="47625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440" y="6179689"/>
            <a:ext cx="1883829" cy="59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 smtClean="0">
                <a:latin typeface="EC Square Sans Pro" charset="0"/>
                <a:ea typeface="EC Square Sans Pro" charset="0"/>
                <a:cs typeface="EC Square Sans Pro" charset="0"/>
              </a:rPr>
              <a:t>Nationaler Bericht - Österreich</a:t>
            </a:r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1700808"/>
            <a:ext cx="5112568" cy="2016224"/>
          </a:xfrm>
        </p:spPr>
        <p:txBody>
          <a:bodyPr/>
          <a:lstStyle/>
          <a:p>
            <a: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  <a:t>Standartinis </a:t>
            </a:r>
            <a:r>
              <a:rPr lang="lt-LT" sz="2400" dirty="0" err="1" smtClean="0">
                <a:latin typeface="EC Square Sans Pro" charset="0"/>
                <a:ea typeface="EC Square Sans Pro" charset="0"/>
                <a:cs typeface="EC Square Sans Pro" charset="0"/>
              </a:rPr>
              <a:t>Eurobarometras</a:t>
            </a:r>
            <a: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  <a:t> 88</a:t>
            </a:r>
            <a:b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</a:br>
            <a: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  <a:t> </a:t>
            </a:r>
            <a:b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</a:br>
            <a: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  <a:t>VISUOMENĖS NUOMONĖ EUROPOS SĄJUNGOJE</a:t>
            </a:r>
            <a:b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</a:br>
            <a: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  <a:t/>
            </a:r>
            <a:b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</a:br>
            <a:r>
              <a:rPr lang="lt-LT" sz="2400" dirty="0" smtClean="0">
                <a:latin typeface="EC Square Sans Pro" charset="0"/>
                <a:ea typeface="EC Square Sans Pro" charset="0"/>
                <a:cs typeface="EC Square Sans Pro" charset="0"/>
              </a:rPr>
              <a:t>2017 M. RUDUO</a:t>
            </a:r>
            <a:endParaRPr lang="lt-LT" sz="24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93096"/>
            <a:ext cx="5688632" cy="936104"/>
          </a:xfrm>
        </p:spPr>
        <p:txBody>
          <a:bodyPr anchor="t"/>
          <a:lstStyle/>
          <a:p>
            <a:r>
              <a:rPr lang="lt-LT" sz="4000" b="0" dirty="0" smtClean="0">
                <a:latin typeface="EC Square Sans Pro" charset="0"/>
                <a:ea typeface="EC Square Sans Pro" charset="0"/>
                <a:cs typeface="EC Square Sans Pro" charset="0"/>
              </a:rPr>
              <a:t> ŠALIES ATASKAITA</a:t>
            </a:r>
            <a:endParaRPr lang="lt-LT" sz="4000" b="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915816" y="5085184"/>
            <a:ext cx="56886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lt-LT" sz="4000" b="0" dirty="0" smtClean="0">
                <a:solidFill>
                  <a:srgbClr val="FFD624"/>
                </a:solidFill>
                <a:latin typeface="EC Square Sans Pro" charset="0"/>
                <a:ea typeface="EC Square Sans Pro" charset="0"/>
                <a:cs typeface="EC Square Sans Pro" charset="0"/>
              </a:rPr>
              <a:t>LIETUVA</a:t>
            </a:r>
            <a:endParaRPr lang="lt-LT" sz="3600" b="0" kern="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151620" y="5984602"/>
            <a:ext cx="6840760" cy="68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lt-LT" sz="1200" kern="0" dirty="0" smtClean="0">
                <a:latin typeface="EC Square Sans Pro" charset="0"/>
                <a:ea typeface="EC Square Sans Pro" charset="0"/>
                <a:cs typeface="EC Square Sans Pro" charset="0"/>
              </a:rPr>
              <a:t>Europos Komisijos atstovybei Lietuvoje</a:t>
            </a:r>
          </a:p>
          <a:p>
            <a:pPr algn="ctr"/>
            <a:r>
              <a:rPr lang="lt-LT" sz="1200" kern="0" dirty="0" smtClean="0">
                <a:latin typeface="EC Square Sans Pro" charset="0"/>
                <a:ea typeface="EC Square Sans Pro" charset="0"/>
                <a:cs typeface="EC Square Sans Pro" charset="0"/>
              </a:rPr>
              <a:t>Standartinis </a:t>
            </a:r>
            <a:r>
              <a:rPr lang="lt-LT" sz="1200" kern="0" dirty="0" err="1" smtClean="0">
                <a:latin typeface="EC Square Sans Pro" charset="0"/>
                <a:ea typeface="EC Square Sans Pro" charset="0"/>
                <a:cs typeface="EC Square Sans Pro" charset="0"/>
              </a:rPr>
              <a:t>Eurobarometras</a:t>
            </a:r>
            <a:r>
              <a:rPr lang="lt-LT" sz="1200" kern="0" dirty="0" smtClean="0">
                <a:latin typeface="EC Square Sans Pro" charset="0"/>
                <a:ea typeface="EC Square Sans Pro" charset="0"/>
                <a:cs typeface="EC Square Sans Pro" charset="0"/>
              </a:rPr>
              <a:t> 88 – 2017 M. ruduo – TNS </a:t>
            </a:r>
            <a:r>
              <a:rPr lang="lt-LT" sz="1200" kern="0" dirty="0" err="1" smtClean="0">
                <a:latin typeface="EC Square Sans Pro" charset="0"/>
                <a:ea typeface="EC Square Sans Pro" charset="0"/>
                <a:cs typeface="EC Square Sans Pro" charset="0"/>
              </a:rPr>
              <a:t>opinion</a:t>
            </a:r>
            <a:r>
              <a:rPr lang="lt-LT" sz="1200" kern="0" dirty="0" smtClean="0">
                <a:latin typeface="EC Square Sans Pro" charset="0"/>
                <a:ea typeface="EC Square Sans Pro" charset="0"/>
                <a:cs typeface="EC Square Sans Pro" charset="0"/>
              </a:rPr>
              <a:t> &amp; </a:t>
            </a:r>
            <a:r>
              <a:rPr lang="lt-LT" sz="1200" kern="0" dirty="0" err="1" smtClean="0">
                <a:latin typeface="EC Square Sans Pro" charset="0"/>
                <a:ea typeface="EC Square Sans Pro" charset="0"/>
                <a:cs typeface="EC Square Sans Pro" charset="0"/>
              </a:rPr>
              <a:t>social</a:t>
            </a:r>
            <a:endParaRPr lang="lt-LT" sz="1200" kern="0" dirty="0" smtClean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52" y="5229200"/>
            <a:ext cx="612000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Požiūris į imigraciją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9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97" y="1437074"/>
            <a:ext cx="7584003" cy="4512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72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ES energetikos politikos prioritetų vertinimas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10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488832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39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Pasitenkinimas savo gyvenimu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1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2002"/>
            <a:ext cx="7848872" cy="4589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Ateities lūkesčiai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2</a:t>
            </a:fld>
            <a:endParaRPr lang="lt-LT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704856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03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Svarbiausios problemos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3</a:t>
            </a:fld>
            <a:endParaRPr lang="lt-L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16897"/>
              </p:ext>
            </p:extLst>
          </p:nvPr>
        </p:nvGraphicFramePr>
        <p:xfrm>
          <a:off x="683568" y="1413298"/>
          <a:ext cx="7776863" cy="4702252"/>
        </p:xfrm>
        <a:graphic>
          <a:graphicData uri="http://schemas.openxmlformats.org/drawingml/2006/table">
            <a:tbl>
              <a:tblPr firstRow="1" firstCol="1" bandRow="1"/>
              <a:tblGrid>
                <a:gridCol w="2474873"/>
                <a:gridCol w="1254924"/>
                <a:gridCol w="1224112"/>
                <a:gridCol w="1411477"/>
                <a:gridCol w="1411477"/>
              </a:tblGrid>
              <a:tr h="594197">
                <a:tc>
                  <a:txBody>
                    <a:bodyPr/>
                    <a:lstStyle/>
                    <a:p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Lietuva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2017 </a:t>
                      </a:r>
                      <a:r>
                        <a:rPr lang="de-DE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ruduo</a:t>
                      </a:r>
                      <a:endParaRPr lang="lt-LT" sz="1200" dirty="0">
                        <a:effectLst/>
                        <a:latin typeface="EC Square Sans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Lietuva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2016 </a:t>
                      </a:r>
                      <a:r>
                        <a:rPr lang="de-DE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ruduo</a:t>
                      </a:r>
                      <a:endParaRPr lang="lt-LT" sz="1200" dirty="0">
                        <a:effectLst/>
                        <a:latin typeface="EC Square Sans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ES – 28*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2017 </a:t>
                      </a:r>
                      <a:r>
                        <a:rPr lang="de-DE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ruduo</a:t>
                      </a:r>
                      <a:endParaRPr lang="lt-LT" sz="1200" dirty="0">
                        <a:effectLst/>
                        <a:latin typeface="EC Square Sans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ES – 28*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2016 </a:t>
                      </a:r>
                      <a:r>
                        <a:rPr lang="de-DE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ruduo</a:t>
                      </a:r>
                      <a:endParaRPr lang="lt-LT" sz="1200" dirty="0">
                        <a:effectLst/>
                        <a:latin typeface="EC Square Sans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2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Kylančios kainos, infliacija 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Nedarbas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Mokesčiai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Ekonominė padėtis 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Pensijos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Sveikatos ir socialin</a:t>
                      </a:r>
                      <a:r>
                        <a:rPr lang="lt-L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ė </a:t>
                      </a: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apsauga 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Imigracija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Švietimo sistema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Valstybės skola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Nusikalstamumas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Būstas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8120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Aplinkos apsauga, klimatas, energetika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Terorizmas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  <a:endParaRPr lang="lt-LT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lt-LT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9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Pasitikėjimas institucijomis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4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4827"/>
            <a:ext cx="7920880" cy="46484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23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Pasitikėjimas informacijos šaltiniais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5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76864" cy="4248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2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ES įvaizdis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6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39328"/>
            <a:ext cx="7920880" cy="4581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Svarbiausi teigiami ES rezultatai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7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0298"/>
            <a:ext cx="6768752" cy="4682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55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lt-LT" sz="3600" dirty="0" smtClean="0">
                <a:latin typeface="EC Square Sans Pro" charset="0"/>
                <a:ea typeface="EC Square Sans Pro" charset="0"/>
                <a:cs typeface="EC Square Sans Pro" charset="0"/>
              </a:rPr>
              <a:t>Požiūris į valiutų sąjungą, pritariančių proc. </a:t>
            </a:r>
            <a:endParaRPr lang="lt-LT" sz="3600" dirty="0">
              <a:latin typeface="EC Square Sans Pro" charset="0"/>
              <a:ea typeface="EC Square Sans Pro" charset="0"/>
              <a:cs typeface="EC Square Sans Pro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4755" y="6525344"/>
            <a:ext cx="2895600" cy="32035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dirty="0" smtClean="0">
                <a:latin typeface="EC Square Sans Pro" charset="0"/>
                <a:ea typeface="EC Square Sans Pro" charset="0"/>
                <a:cs typeface="EC Square Sans Pro" charset="0"/>
              </a:rPr>
              <a:t>Šalies Ataskaita - Lietuva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381328"/>
            <a:ext cx="2133600" cy="476250"/>
          </a:xfr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EC Square Sans Pro" charset="0"/>
                <a:ea typeface="EC Square Sans Pro" charset="0"/>
                <a:cs typeface="EC Square Sans Pro" charset="0"/>
              </a:defRPr>
            </a:lvl1pPr>
          </a:lstStyle>
          <a:p>
            <a:pPr>
              <a:defRPr/>
            </a:pPr>
            <a:fld id="{976CE35A-21B8-F444-A3E1-0B4FF9CB9F9C}" type="slidenum">
              <a:rPr lang="lt-LT" smtClean="0"/>
              <a:t>8</a:t>
            </a:fld>
            <a:endParaRPr lang="lt-LT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77686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04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259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Standartinis Eurobarometras 88   VISUOMENĖS NUOMONĖ EUROPOS SĄJUNGOJE  2017 M. RUDUO</vt:lpstr>
      <vt:lpstr>Pasitenkinimas savo gyvenimu</vt:lpstr>
      <vt:lpstr>Ateities lūkesčiai</vt:lpstr>
      <vt:lpstr>Svarbiausios problemos</vt:lpstr>
      <vt:lpstr>Pasitikėjimas institucijomis</vt:lpstr>
      <vt:lpstr>Pasitikėjimas informacijos šaltiniais</vt:lpstr>
      <vt:lpstr>ES įvaizdis</vt:lpstr>
      <vt:lpstr>Svarbiausi teigiami ES rezultatai</vt:lpstr>
      <vt:lpstr>Požiūris į valiutų sąjungą, pritariančių proc. </vt:lpstr>
      <vt:lpstr>Požiūris į imigraciją</vt:lpstr>
      <vt:lpstr>ES energetikos politikos prioritetų vertinimas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NARICIUTE Ausra (COMM-VILNIUS)</cp:lastModifiedBy>
  <cp:revision>130</cp:revision>
  <cp:lastPrinted>2016-01-12T11:26:52Z</cp:lastPrinted>
  <dcterms:created xsi:type="dcterms:W3CDTF">2011-10-28T10:25:18Z</dcterms:created>
  <dcterms:modified xsi:type="dcterms:W3CDTF">2018-02-26T06:23:11Z</dcterms:modified>
</cp:coreProperties>
</file>